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FAB21-5DA5-4CCB-B6BD-B668F3761577}">
          <p14:sldIdLst>
            <p14:sldId id="256"/>
          </p14:sldIdLst>
        </p14:section>
        <p14:section name="Combine" id="{2F5B3386-58C3-4385-9966-5183BFAE4268}">
          <p14:sldIdLst>
            <p14:sldId id="257"/>
            <p14:sldId id="258"/>
            <p14:sldId id="259"/>
          </p14:sldIdLst>
        </p14:section>
        <p14:section name="SPlit" id="{3AA797B5-98FB-404B-BC87-8C2395722CAC}">
          <p14:sldIdLst>
            <p14:sldId id="260"/>
            <p14:sldId id="261"/>
            <p14:sldId id="262"/>
            <p14:sldId id="263"/>
          </p14:sldIdLst>
        </p14:section>
        <p14:section name="cleanning data and chaning case" id="{F69A512B-8783-4AA1-A4DF-F14F0A9A0E6D}">
          <p14:sldIdLst>
            <p14:sldId id="264"/>
            <p14:sldId id="265"/>
            <p14:sldId id="266"/>
            <p14:sldId id="267"/>
          </p14:sldIdLst>
        </p14:section>
        <p14:section name="Text Number convertion" id="{6FB35C37-0262-4F00-B1FE-44BEC0CDE870}">
          <p14:sldIdLst>
            <p14:sldId id="268"/>
            <p14:sldId id="269"/>
            <p14:sldId id="271"/>
            <p14:sldId id="270"/>
          </p14:sldIdLst>
        </p14:section>
        <p14:section name="WORKDAY" id="{19FB0E9C-143B-4EFD-B511-DDBC19321303}">
          <p14:sldIdLst>
            <p14:sldId id="272"/>
            <p14:sldId id="273"/>
            <p14:sldId id="274"/>
            <p14:sldId id="275"/>
            <p14:sldId id="276"/>
          </p14:sldIdLst>
        </p14:section>
        <p14:section name="Names" id="{B5D6E2B4-437F-4245-B60C-CAA0CE643B4E}">
          <p14:sldIdLst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Data Validation" id="{63F3BAE3-11C6-4FEF-B5E9-846AAD46D532}">
          <p14:sldIdLst>
            <p14:sldId id="283"/>
            <p14:sldId id="284"/>
            <p14:sldId id="285"/>
            <p14:sldId id="286"/>
            <p14:sldId id="2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5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F8D-F5C1-4F98-BC1E-AE269F1C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DC76-FF28-44BF-83F8-59E2EF9C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882E-DB95-4D14-B7BA-06AF726B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B1DA-6F51-4A2F-B194-C6EF857C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A54-A704-4EFA-8A0D-6672934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79FA-E1D5-4CE3-9690-572734B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57E54-96E0-4BD6-B28F-12B69172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633E-AE84-47EC-BA0C-C3781CF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C0FA-0B75-4E8F-86F0-B53C82D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C95B-5EF4-4B10-9AE7-EE073264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76990-DECB-4A2B-9AAA-1D7284795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0E55-EF02-44DA-BFBF-40958EE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42B-F65F-460C-9CBE-4E90225D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856E-20CC-474B-8B83-72A39546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D070-876B-4FE6-906D-D0AC6062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1D96-E160-4B70-842F-F16905F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7E4E-5BCD-43FA-92FB-48D6881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2AF1-FE34-44DF-95C6-6AF16469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CEB4-E56E-4F24-8403-2D10FD8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F320-F8BB-42F6-947D-DE3D9C3B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D07C-75FD-419D-BB03-D54B50FB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9BC-2248-44B8-BE81-1D2AF3F1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FDBD-24C1-4322-9D14-A90E39A7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0D9E-F339-4366-83B1-08C8552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9B32-B590-4E49-A59A-8C526D9D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6210-4390-4344-AE51-993E042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E777-A3C4-4081-8EDD-15C0F69E4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015D-57CD-45FD-B99B-8853EED0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EA17-66C7-4EFC-BC52-6BD8DDC8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BD36-F172-4870-A56E-723293E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53731-BA90-443E-84DA-A46A800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2A1-B6AC-4BCF-B958-94865B6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161A-6494-497F-9DF7-EDBF91F3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2F5-9198-4903-8194-CC668FF7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229BF-FC21-4740-AD1F-FCB69F7D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03833-6AD3-4519-BF6E-D41E1D40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13B3-BD5D-4DE2-B474-543A2EB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CCE2-9CC9-4044-AE80-D0D4558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0654-D75E-4046-8AE1-FC0EB5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5F8-4B16-4427-8514-63194623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DDC3D-C1FC-4E06-B76C-308EC04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7EC88-55AA-4EB2-9F99-CF19F53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CD71-126F-4F29-B541-779663B6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A2F0D-EDDD-4135-A53C-1D32A4A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0C614-C62D-44EF-A5FE-215D5517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6615-DE3D-4B2F-955C-AF4A9F73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59E6-6E15-4B2B-A1FB-1A7AAC5D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CD82-4E91-4211-B3EB-585C9641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5537-6529-4859-AE1D-7F744F62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1DF-D821-435C-AF19-1D28FDB0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02FC-C25C-43A0-A89A-52884DE8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BE22-5DFD-43ED-87A2-45C20DFE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797-CFDC-4B99-AD96-CD82939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5E8F7-24B8-4C52-8A65-70BB7154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9227-5931-4F43-9258-8DFAFF45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2C31-2AB4-47F3-BED1-06E47508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B759-A1EE-4485-A418-23B525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F777D-C231-4824-B22F-38CC451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8A15-2102-4C14-A526-F0488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EAE31-360D-4F96-A25F-B895245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B118-0F2D-4EE5-BEF2-85DCFD4A8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F297-0292-4F60-9557-4735563F0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D6C6-F7AD-47B1-9365-EB78B816F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38819703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693F4EEE-D7D7-46E3-9A9E-8B7E9D6D1128}"/>
              </a:ext>
            </a:extLst>
          </p:cNvPr>
          <p:cNvSpPr txBox="1"/>
          <p:nvPr userDrawn="1"/>
        </p:nvSpPr>
        <p:spPr>
          <a:xfrm>
            <a:off x="0" y="0"/>
            <a:ext cx="1634581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</a:rPr>
              <a:t>[AMD Official Use Only]</a:t>
            </a:r>
          </a:p>
        </p:txBody>
      </p:sp>
    </p:spTree>
    <p:extLst>
      <p:ext uri="{BB962C8B-B14F-4D97-AF65-F5344CB8AC3E}">
        <p14:creationId xmlns:p14="http://schemas.microsoft.com/office/powerpoint/2010/main" val="30222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9CD-2267-41BC-B43E-74748443A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835C-EA5D-414C-9FD6-81831094C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FFC5-54E4-4C6E-90AA-0E994D06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(removes extra spaces from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63E38-1A3F-4D3D-9E34-C2AC0DB66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0033"/>
            <a:ext cx="10515600" cy="3222522"/>
          </a:xfrm>
        </p:spPr>
      </p:pic>
    </p:spTree>
    <p:extLst>
      <p:ext uri="{BB962C8B-B14F-4D97-AF65-F5344CB8AC3E}">
        <p14:creationId xmlns:p14="http://schemas.microsoft.com/office/powerpoint/2010/main" val="2131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5275-36EB-4216-B072-FA01A11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62" y="-146758"/>
            <a:ext cx="10515600" cy="1325563"/>
          </a:xfrm>
        </p:spPr>
        <p:txBody>
          <a:bodyPr/>
          <a:lstStyle/>
          <a:p>
            <a:r>
              <a:rPr lang="en-US" dirty="0"/>
              <a:t>Change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8C98-70D1-4CBC-A25B-512C49E8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178805"/>
            <a:ext cx="10880075" cy="4998158"/>
          </a:xfrm>
        </p:spPr>
        <p:txBody>
          <a:bodyPr/>
          <a:lstStyle/>
          <a:p>
            <a:r>
              <a:rPr lang="en-US" dirty="0"/>
              <a:t>UPPER</a:t>
            </a:r>
          </a:p>
          <a:p>
            <a:r>
              <a:rPr lang="en-US" dirty="0"/>
              <a:t>LOWER</a:t>
            </a:r>
          </a:p>
          <a:p>
            <a:r>
              <a:rPr lang="en-US" dirty="0"/>
              <a:t>PROPER(Capitalizes only the first letter of each word)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1DA0-0368-4500-B3FB-D7B07E0E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515"/>
            <a:ext cx="10660655" cy="36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432-6A6B-4C50-A5FB-9D608C4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95EE-76C9-4E64-84F7-FCBD8508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text based on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8274-9277-4217-9B03-043A0F4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3117556"/>
            <a:ext cx="10385234" cy="25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1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DABB-1643-43A2-B85E-71AD82E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(convert text to a numerical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B8FB-97D8-4595-94D6-54B2A4FD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500" y="1825625"/>
            <a:ext cx="7914999" cy="4351338"/>
          </a:xfrm>
        </p:spPr>
      </p:pic>
    </p:spTree>
    <p:extLst>
      <p:ext uri="{BB962C8B-B14F-4D97-AF65-F5344CB8AC3E}">
        <p14:creationId xmlns:p14="http://schemas.microsoft.com/office/powerpoint/2010/main" val="112327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C2E-5C66-4DCB-92F0-3E32A4F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Text(convert and return date as plain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C0B6-03B0-4594-931B-46ED33C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67" y="1825625"/>
            <a:ext cx="8666066" cy="4351338"/>
          </a:xfrm>
        </p:spPr>
      </p:pic>
    </p:spTree>
    <p:extLst>
      <p:ext uri="{BB962C8B-B14F-4D97-AF65-F5344CB8AC3E}">
        <p14:creationId xmlns:p14="http://schemas.microsoft.com/office/powerpoint/2010/main" val="12447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54-5632-4A0D-AE66-F7758CBA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(convert text to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2499F-4FEA-4F2D-9316-8A415EB5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2" y="2565379"/>
            <a:ext cx="10515600" cy="36650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B4953-8A18-4168-8804-4F0F367495A1}"/>
              </a:ext>
            </a:extLst>
          </p:cNvPr>
          <p:cNvCxnSpPr>
            <a:cxnSpLocks/>
          </p:cNvCxnSpPr>
          <p:nvPr/>
        </p:nvCxnSpPr>
        <p:spPr>
          <a:xfrm flipV="1">
            <a:off x="1828800" y="2049137"/>
            <a:ext cx="0" cy="5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89B5A1-FC54-4EB1-A477-B470BED73FA6}"/>
              </a:ext>
            </a:extLst>
          </p:cNvPr>
          <p:cNvSpPr txBox="1"/>
          <p:nvPr/>
        </p:nvSpPr>
        <p:spPr>
          <a:xfrm>
            <a:off x="1112703" y="1690688"/>
            <a:ext cx="2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all numbers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148B7-C343-4474-9FD7-19AB37F5DA17}"/>
              </a:ext>
            </a:extLst>
          </p:cNvPr>
          <p:cNvCxnSpPr/>
          <p:nvPr/>
        </p:nvCxnSpPr>
        <p:spPr>
          <a:xfrm flipV="1">
            <a:off x="2258458" y="2467778"/>
            <a:ext cx="881349" cy="3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42BA4-CB05-4387-9797-67FE1571AB6E}"/>
              </a:ext>
            </a:extLst>
          </p:cNvPr>
          <p:cNvSpPr txBox="1"/>
          <p:nvPr/>
        </p:nvSpPr>
        <p:spPr>
          <a:xfrm>
            <a:off x="3139807" y="2196047"/>
            <a:ext cx="287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C2 date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0226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352-CCD9-4292-8E0B-14B6CEDA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&amp; TODAY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8031C-9E8C-4FC9-A2AE-2C7858BE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6640"/>
            <a:ext cx="10515600" cy="3369308"/>
          </a:xfrm>
        </p:spPr>
      </p:pic>
    </p:spTree>
    <p:extLst>
      <p:ext uri="{BB962C8B-B14F-4D97-AF65-F5344CB8AC3E}">
        <p14:creationId xmlns:p14="http://schemas.microsoft.com/office/powerpoint/2010/main" val="2846747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0425-A533-4806-9934-41B49E09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F30F-ACC2-4BB2-B582-34B93E73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0" y="2141537"/>
            <a:ext cx="1043647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112E6-4956-4800-AC80-A28857975DFE}"/>
              </a:ext>
            </a:extLst>
          </p:cNvPr>
          <p:cNvCxnSpPr>
            <a:endCxn id="2" idx="2"/>
          </p:cNvCxnSpPr>
          <p:nvPr/>
        </p:nvCxnSpPr>
        <p:spPr>
          <a:xfrm flipV="1">
            <a:off x="4629873" y="1690688"/>
            <a:ext cx="1466127" cy="6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5116D-9A7B-491D-80A4-678249018688}"/>
              </a:ext>
            </a:extLst>
          </p:cNvPr>
          <p:cNvSpPr txBox="1"/>
          <p:nvPr/>
        </p:nvSpPr>
        <p:spPr>
          <a:xfrm>
            <a:off x="6095999" y="1443210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particular date  (assume sat/sun are non-working days)</a:t>
            </a:r>
          </a:p>
        </p:txBody>
      </p:sp>
    </p:spTree>
    <p:extLst>
      <p:ext uri="{BB962C8B-B14F-4D97-AF65-F5344CB8AC3E}">
        <p14:creationId xmlns:p14="http://schemas.microsoft.com/office/powerpoint/2010/main" val="367144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B3-9702-4513-82FF-85100A84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Workday.intl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D9356-8570-4067-9B6F-0526B9C2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2" y="2159051"/>
            <a:ext cx="592428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0569F-9E74-442D-9C1A-09A181B860ED}"/>
              </a:ext>
            </a:extLst>
          </p:cNvPr>
          <p:cNvCxnSpPr>
            <a:cxnSpLocks/>
          </p:cNvCxnSpPr>
          <p:nvPr/>
        </p:nvCxnSpPr>
        <p:spPr>
          <a:xfrm flipH="1" flipV="1">
            <a:off x="5210978" y="1972019"/>
            <a:ext cx="110169" cy="55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63275-98B3-438B-9D22-9B7474900A74}"/>
              </a:ext>
            </a:extLst>
          </p:cNvPr>
          <p:cNvSpPr txBox="1"/>
          <p:nvPr/>
        </p:nvSpPr>
        <p:spPr>
          <a:xfrm>
            <a:off x="4156288" y="95517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(assume Tue/Sun are non-working days, so put “1”, the rest days put “0”)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C0EB7-0E40-4B27-9548-264585C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5" y="3150826"/>
            <a:ext cx="5220596" cy="2950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BD50B-09B7-4396-846B-5FD432690F7E}"/>
              </a:ext>
            </a:extLst>
          </p:cNvPr>
          <p:cNvCxnSpPr>
            <a:cxnSpLocks/>
          </p:cNvCxnSpPr>
          <p:nvPr/>
        </p:nvCxnSpPr>
        <p:spPr>
          <a:xfrm flipV="1">
            <a:off x="9847244" y="2522863"/>
            <a:ext cx="112004" cy="6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87300D-E0ED-499D-8B33-651B6B256068}"/>
              </a:ext>
            </a:extLst>
          </p:cNvPr>
          <p:cNvSpPr txBox="1"/>
          <p:nvPr/>
        </p:nvSpPr>
        <p:spPr>
          <a:xfrm>
            <a:off x="8758410" y="1591335"/>
            <a:ext cx="32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take into a account of holiday(</a:t>
            </a:r>
            <a:r>
              <a:rPr lang="en-US" dirty="0" err="1"/>
              <a:t>eg</a:t>
            </a:r>
            <a:r>
              <a:rPr lang="en-US" dirty="0"/>
              <a:t>, April 10)</a:t>
            </a:r>
          </a:p>
        </p:txBody>
      </p:sp>
    </p:spTree>
    <p:extLst>
      <p:ext uri="{BB962C8B-B14F-4D97-AF65-F5344CB8AC3E}">
        <p14:creationId xmlns:p14="http://schemas.microsoft.com/office/powerpoint/2010/main" val="81394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A49-8CEC-4B93-9C14-224521A3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Networkdays</a:t>
            </a:r>
            <a:r>
              <a:rPr lang="en-US" dirty="0"/>
              <a:t> (return the number of whole working days between a start/end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93F31-74EA-4A15-80C2-AA2FEA42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61" y="3036860"/>
            <a:ext cx="7010400" cy="35814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22A20-AA49-41EF-9CE4-070FAA6CE64A}"/>
              </a:ext>
            </a:extLst>
          </p:cNvPr>
          <p:cNvCxnSpPr/>
          <p:nvPr/>
        </p:nvCxnSpPr>
        <p:spPr>
          <a:xfrm flipH="1" flipV="1">
            <a:off x="4538949" y="2776251"/>
            <a:ext cx="1806767" cy="25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5A1879-2354-4112-B61B-404C98B99DDB}"/>
              </a:ext>
            </a:extLst>
          </p:cNvPr>
          <p:cNvSpPr txBox="1"/>
          <p:nvPr/>
        </p:nvSpPr>
        <p:spPr>
          <a:xfrm>
            <a:off x="3238959" y="2159306"/>
            <a:ext cx="209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sat/sun holiday</a:t>
            </a:r>
          </a:p>
        </p:txBody>
      </p:sp>
    </p:spTree>
    <p:extLst>
      <p:ext uri="{BB962C8B-B14F-4D97-AF65-F5344CB8AC3E}">
        <p14:creationId xmlns:p14="http://schemas.microsoft.com/office/powerpoint/2010/main" val="4546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3FE1-596B-4B44-8D3C-65D58D6E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 function (joins text together)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9672-404A-41E3-8DE5-98082F41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2 cell strings with “_”: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7F56-DDEC-47A6-BFF4-A9651F3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82900"/>
            <a:ext cx="8020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C835-10CE-4A89-8E49-05CF1749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EOMONTH(date of last day of particular month)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B9690D-37F8-446E-951F-6C33EE3E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06" y="2141537"/>
            <a:ext cx="6644713" cy="4351338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7CAF5-9C21-45EF-8BAE-8AA1CE4DC689}"/>
              </a:ext>
            </a:extLst>
          </p:cNvPr>
          <p:cNvCxnSpPr/>
          <p:nvPr/>
        </p:nvCxnSpPr>
        <p:spPr>
          <a:xfrm flipV="1">
            <a:off x="4629873" y="1863524"/>
            <a:ext cx="1805651" cy="85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0BA8E-FBE1-4B59-8DD2-57138CCB3D09}"/>
              </a:ext>
            </a:extLst>
          </p:cNvPr>
          <p:cNvSpPr txBox="1"/>
          <p:nvPr/>
        </p:nvSpPr>
        <p:spPr>
          <a:xfrm>
            <a:off x="6435525" y="1531345"/>
            <a:ext cx="1265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of last day of this 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8D7B9-3427-456A-92B5-5A35AE25FF26}"/>
              </a:ext>
            </a:extLst>
          </p:cNvPr>
          <p:cNvCxnSpPr>
            <a:cxnSpLocks/>
          </p:cNvCxnSpPr>
          <p:nvPr/>
        </p:nvCxnSpPr>
        <p:spPr>
          <a:xfrm>
            <a:off x="5078776" y="2998064"/>
            <a:ext cx="3547431" cy="27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C8F56E-90FC-4782-A7DA-B495C2A15BA9}"/>
              </a:ext>
            </a:extLst>
          </p:cNvPr>
          <p:cNvSpPr txBox="1"/>
          <p:nvPr/>
        </p:nvSpPr>
        <p:spPr>
          <a:xfrm>
            <a:off x="8758410" y="3084723"/>
            <a:ext cx="141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days after last day of this month</a:t>
            </a:r>
          </a:p>
        </p:txBody>
      </p:sp>
    </p:spTree>
    <p:extLst>
      <p:ext uri="{BB962C8B-B14F-4D97-AF65-F5344CB8AC3E}">
        <p14:creationId xmlns:p14="http://schemas.microsoft.com/office/powerpoint/2010/main" val="60612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82A0-842A-4C81-84E4-4250B98F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Referencing (A cell reference that always fixed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73D4-7D64-454D-BB36-26DAE3BD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81" y="2034946"/>
            <a:ext cx="7353023" cy="4351338"/>
          </a:xfrm>
        </p:spPr>
      </p:pic>
    </p:spTree>
    <p:extLst>
      <p:ext uri="{BB962C8B-B14F-4D97-AF65-F5344CB8AC3E}">
        <p14:creationId xmlns:p14="http://schemas.microsoft.com/office/powerpoint/2010/main" val="76392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19C6-EE8A-4CA9-9B27-A2D787CC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from selection (automatically create named ranges from the selected cells)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7C91-9A6F-4017-9363-D0940B0C0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whole range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06E57-CACC-4535-83F4-657B4E42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81" y="3001007"/>
            <a:ext cx="9402501" cy="31759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72C97F-71AB-4BDD-9CC1-87A17CED41DA}"/>
              </a:ext>
            </a:extLst>
          </p:cNvPr>
          <p:cNvCxnSpPr/>
          <p:nvPr/>
        </p:nvCxnSpPr>
        <p:spPr>
          <a:xfrm flipV="1">
            <a:off x="6794339" y="2430684"/>
            <a:ext cx="2592729" cy="128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193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BF6D-8FE9-448C-B2EE-35EA0AAB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08" y="18255"/>
            <a:ext cx="10515600" cy="1325563"/>
          </a:xfrm>
        </p:spPr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B1DD-0841-43D5-A331-C1315D8AD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76" y="1233889"/>
            <a:ext cx="10847024" cy="4943074"/>
          </a:xfrm>
        </p:spPr>
        <p:txBody>
          <a:bodyPr/>
          <a:lstStyle/>
          <a:p>
            <a:r>
              <a:rPr lang="en-US" dirty="0"/>
              <a:t>Click “Create from </a:t>
            </a:r>
            <a:r>
              <a:rPr lang="en-US" dirty="0" err="1"/>
              <a:t>Selextion</a:t>
            </a:r>
            <a:r>
              <a:rPr lang="en-US" dirty="0"/>
              <a:t>” under Formulas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1674-DCF8-41B9-AB7D-410B624A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2" y="2034044"/>
            <a:ext cx="9273678" cy="39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1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6755-F44D-491D-9292-D3AFA02F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5BC025-561E-4F3E-863E-279DD3D97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714" y="1957828"/>
            <a:ext cx="6695105" cy="4351338"/>
          </a:xfrm>
        </p:spPr>
      </p:pic>
    </p:spTree>
    <p:extLst>
      <p:ext uri="{BB962C8B-B14F-4D97-AF65-F5344CB8AC3E}">
        <p14:creationId xmlns:p14="http://schemas.microsoft.com/office/powerpoint/2010/main" val="2621714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2888-B0A6-4BF7-A29B-5E269C67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62F163-1EBF-42F5-B28D-EE0E72C6D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5962"/>
            <a:ext cx="4799840" cy="4351338"/>
          </a:xfrm>
        </p:spPr>
      </p:pic>
    </p:spTree>
    <p:extLst>
      <p:ext uri="{BB962C8B-B14F-4D97-AF65-F5344CB8AC3E}">
        <p14:creationId xmlns:p14="http://schemas.microsoft.com/office/powerpoint/2010/main" val="2275799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90B-E82B-4414-8EB7-62AFA437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4CAB17-82C8-4591-A035-966A1AF3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8275"/>
            <a:ext cx="7543800" cy="48482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DAF5B7-FD54-425A-B233-C93D1E3A363C}"/>
              </a:ext>
            </a:extLst>
          </p:cNvPr>
          <p:cNvCxnSpPr>
            <a:cxnSpLocks/>
          </p:cNvCxnSpPr>
          <p:nvPr/>
        </p:nvCxnSpPr>
        <p:spPr>
          <a:xfrm flipV="1">
            <a:off x="6367749" y="1338282"/>
            <a:ext cx="2236424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EC790F-AE4B-4F84-BAD8-68BCE653DECA}"/>
              </a:ext>
            </a:extLst>
          </p:cNvPr>
          <p:cNvSpPr txBox="1"/>
          <p:nvPr/>
        </p:nvSpPr>
        <p:spPr>
          <a:xfrm>
            <a:off x="8703326" y="1035587"/>
            <a:ext cx="301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created in other worksheet</a:t>
            </a:r>
          </a:p>
        </p:txBody>
      </p:sp>
    </p:spTree>
    <p:extLst>
      <p:ext uri="{BB962C8B-B14F-4D97-AF65-F5344CB8AC3E}">
        <p14:creationId xmlns:p14="http://schemas.microsoft.com/office/powerpoint/2010/main" val="800482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F0C-13EE-4655-8C51-5439308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SUMIFS(Sums cells that match multiple criteria)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B085-8A84-4C9F-8B82-0B51BA42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42" y="2141537"/>
            <a:ext cx="744562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D2AB1-184E-4E02-977E-F2C8ADCE164A}"/>
              </a:ext>
            </a:extLst>
          </p:cNvPr>
          <p:cNvCxnSpPr/>
          <p:nvPr/>
        </p:nvCxnSpPr>
        <p:spPr>
          <a:xfrm>
            <a:off x="6984694" y="2787267"/>
            <a:ext cx="17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259FD-7CC9-4470-807E-35313C13867D}"/>
              </a:ext>
            </a:extLst>
          </p:cNvPr>
          <p:cNvSpPr txBox="1"/>
          <p:nvPr/>
        </p:nvSpPr>
        <p:spPr>
          <a:xfrm>
            <a:off x="8747393" y="2423711"/>
            <a:ext cx="225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for all the Sydney invoices</a:t>
            </a:r>
          </a:p>
        </p:txBody>
      </p:sp>
    </p:spTree>
    <p:extLst>
      <p:ext uri="{BB962C8B-B14F-4D97-AF65-F5344CB8AC3E}">
        <p14:creationId xmlns:p14="http://schemas.microsoft.com/office/powerpoint/2010/main" val="352399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09F-9DF8-4223-8E5B-E187F9F0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 (A feature designed to control what a user can enter into a cell)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1240-9DBA-4E1E-971E-9F1A3B04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created a drop down list</a:t>
            </a:r>
          </a:p>
          <a:p>
            <a:r>
              <a:rPr lang="en-US" dirty="0"/>
              <a:t>Select cell and click “DATA”- &gt; “DATA VALIDATION”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033EB-2A95-4A23-8A12-0FB55ECC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1775"/>
            <a:ext cx="9437225" cy="33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BB75-93A6-47DB-AD7A-2A0DC9B0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67A34-CFC1-44DF-AC29-BAADA3098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76" y="1767806"/>
            <a:ext cx="6510393" cy="4725069"/>
          </a:xfrm>
        </p:spPr>
      </p:pic>
    </p:spTree>
    <p:extLst>
      <p:ext uri="{BB962C8B-B14F-4D97-AF65-F5344CB8AC3E}">
        <p14:creationId xmlns:p14="http://schemas.microsoft.com/office/powerpoint/2010/main" val="178399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E1E-DBB4-48AF-95A5-0FE7B0EC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 Operator (</a:t>
            </a:r>
            <a:r>
              <a:rPr lang="en-US" dirty="0" err="1"/>
              <a:t>concate</a:t>
            </a:r>
            <a:r>
              <a:rPr lang="en-US" dirty="0"/>
              <a:t> </a:t>
            </a:r>
            <a:r>
              <a:rPr lang="en-US" dirty="0" err="1"/>
              <a:t>ajacent</a:t>
            </a:r>
            <a:r>
              <a:rPr lang="en-US" dirty="0"/>
              <a:t> elements)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6A8D-69E0-42C5-8B06-05DFA5ECF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978"/>
            <a:ext cx="10515600" cy="4262632"/>
          </a:xfrm>
        </p:spPr>
      </p:pic>
    </p:spTree>
    <p:extLst>
      <p:ext uri="{BB962C8B-B14F-4D97-AF65-F5344CB8AC3E}">
        <p14:creationId xmlns:p14="http://schemas.microsoft.com/office/powerpoint/2010/main" val="335302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C40C-C25E-4D7C-8F93-3D9B3A66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294E7-5AF7-4E59-BB92-D6194E96D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608"/>
            <a:ext cx="5489662" cy="4351338"/>
          </a:xfrm>
        </p:spPr>
      </p:pic>
    </p:spTree>
    <p:extLst>
      <p:ext uri="{BB962C8B-B14F-4D97-AF65-F5344CB8AC3E}">
        <p14:creationId xmlns:p14="http://schemas.microsoft.com/office/powerpoint/2010/main" val="2585727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615E-0754-4BF1-9F40-422080F7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Edit the name locations (when we add new locations, the dropdown list will automatically updates)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7F3C2-47BC-4689-8271-DB646994E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1727"/>
            <a:ext cx="9930133" cy="4351338"/>
          </a:xfrm>
        </p:spPr>
      </p:pic>
    </p:spTree>
    <p:extLst>
      <p:ext uri="{BB962C8B-B14F-4D97-AF65-F5344CB8AC3E}">
        <p14:creationId xmlns:p14="http://schemas.microsoft.com/office/powerpoint/2010/main" val="531382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5EFB-625E-420D-9C38-78E1DD12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 list (base </a:t>
            </a:r>
            <a:r>
              <a:rPr lang="en-US"/>
              <a:t>on locations)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E7CF8-1B24-4AEF-97A5-9E3510B2F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1253"/>
            <a:ext cx="9039225" cy="2724150"/>
          </a:xfrm>
        </p:spPr>
      </p:pic>
    </p:spTree>
    <p:extLst>
      <p:ext uri="{BB962C8B-B14F-4D97-AF65-F5344CB8AC3E}">
        <p14:creationId xmlns:p14="http://schemas.microsoft.com/office/powerpoint/2010/main" val="3404961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C02-6F59-49BB-9621-7E2B469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TEXTJOIN (advanced options in combing cells)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E581-EA62-45B8-9347-9A45B935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9348"/>
            <a:ext cx="10515600" cy="2923892"/>
          </a:xfrm>
        </p:spPr>
      </p:pic>
    </p:spTree>
    <p:extLst>
      <p:ext uri="{BB962C8B-B14F-4D97-AF65-F5344CB8AC3E}">
        <p14:creationId xmlns:p14="http://schemas.microsoft.com/office/powerpoint/2010/main" val="304333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D73-EF6A-4038-BA8E-3B26BB8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LEFT(Returns the leftmost characters from a text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7CF0D-C760-4F24-AD7B-F3E974AA8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5393"/>
            <a:ext cx="10515600" cy="3411801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51457-33FB-4162-9E04-2FAB244214BB}"/>
              </a:ext>
            </a:extLst>
          </p:cNvPr>
          <p:cNvCxnSpPr/>
          <p:nvPr/>
        </p:nvCxnSpPr>
        <p:spPr>
          <a:xfrm>
            <a:off x="3888954" y="1068636"/>
            <a:ext cx="1432193" cy="62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4FB5FD-70B8-4077-8172-F2197352C055}"/>
              </a:ext>
            </a:extLst>
          </p:cNvPr>
          <p:cNvSpPr txBox="1"/>
          <p:nvPr/>
        </p:nvSpPr>
        <p:spPr>
          <a:xfrm>
            <a:off x="5266062" y="1690688"/>
            <a:ext cx="375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 if the target is text format not date format</a:t>
            </a:r>
          </a:p>
        </p:txBody>
      </p:sp>
    </p:spTree>
    <p:extLst>
      <p:ext uri="{BB962C8B-B14F-4D97-AF65-F5344CB8AC3E}">
        <p14:creationId xmlns:p14="http://schemas.microsoft.com/office/powerpoint/2010/main" val="323192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5D91-7996-44D8-A11F-89094715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MID(returns a specific number of characters starting at a </a:t>
            </a:r>
            <a:r>
              <a:rPr lang="en-US" dirty="0" err="1"/>
              <a:t>specifiedposition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FD67B-281A-4802-AB92-1166236DF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6704"/>
            <a:ext cx="10515600" cy="3169179"/>
          </a:xfrm>
        </p:spPr>
      </p:pic>
    </p:spTree>
    <p:extLst>
      <p:ext uri="{BB962C8B-B14F-4D97-AF65-F5344CB8AC3E}">
        <p14:creationId xmlns:p14="http://schemas.microsoft.com/office/powerpoint/2010/main" val="2195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F69-1B30-42E0-8F5A-E030558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(find one text value within another text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EC06C-3524-4B40-AFDD-139558BA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5126"/>
            <a:ext cx="10515600" cy="3612335"/>
          </a:xfrm>
        </p:spPr>
      </p:pic>
    </p:spTree>
    <p:extLst>
      <p:ext uri="{BB962C8B-B14F-4D97-AF65-F5344CB8AC3E}">
        <p14:creationId xmlns:p14="http://schemas.microsoft.com/office/powerpoint/2010/main" val="332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A508-0014-413A-975C-BAEA126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 (Return the number of characters in a text string)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326AF-8AB8-4F61-9DAA-515953AC4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9165"/>
            <a:ext cx="10515600" cy="2624258"/>
          </a:xfrm>
        </p:spPr>
      </p:pic>
    </p:spTree>
    <p:extLst>
      <p:ext uri="{BB962C8B-B14F-4D97-AF65-F5344CB8AC3E}">
        <p14:creationId xmlns:p14="http://schemas.microsoft.com/office/powerpoint/2010/main" val="179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F89B-5C43-4961-A554-6E00590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(strips non-printable characters from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AF0067-436C-4C9C-AAE4-FF886DE52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026" y="1825625"/>
            <a:ext cx="10013948" cy="4351338"/>
          </a:xfrm>
        </p:spPr>
      </p:pic>
    </p:spTree>
    <p:extLst>
      <p:ext uri="{BB962C8B-B14F-4D97-AF65-F5344CB8AC3E}">
        <p14:creationId xmlns:p14="http://schemas.microsoft.com/office/powerpoint/2010/main" val="129848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4017</TotalTime>
  <Words>391</Words>
  <Application>Microsoft Office PowerPoint</Application>
  <PresentationFormat>Widescreen</PresentationFormat>
  <Paragraphs>51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Concatenate function (joins text together) </vt:lpstr>
      <vt:lpstr>Concat Operator (concate ajacent elements)</vt:lpstr>
      <vt:lpstr>TEXTJOIN (advanced options in combing cells)</vt:lpstr>
      <vt:lpstr>LEFT(Returns the leftmost characters from a text value)</vt:lpstr>
      <vt:lpstr>MID(returns a specific number of characters starting at a specifiedposition)</vt:lpstr>
      <vt:lpstr>Find (find one text value within another text value)</vt:lpstr>
      <vt:lpstr>LEN (Return the number of characters in a text string)</vt:lpstr>
      <vt:lpstr>Clean (strips non-printable characters from text)</vt:lpstr>
      <vt:lpstr>Trim (removes extra spaces from text)</vt:lpstr>
      <vt:lpstr>Change case</vt:lpstr>
      <vt:lpstr>Substitute </vt:lpstr>
      <vt:lpstr>Value (convert text to a numerical value)</vt:lpstr>
      <vt:lpstr>Text(convert and return date as plain text)</vt:lpstr>
      <vt:lpstr>Date (convert text to date)</vt:lpstr>
      <vt:lpstr>Now &amp; TODAY function</vt:lpstr>
      <vt:lpstr>WORKDAY</vt:lpstr>
      <vt:lpstr>Workday.intl</vt:lpstr>
      <vt:lpstr>Networkdays (return the number of whole working days between a start/end date)</vt:lpstr>
      <vt:lpstr>EOMONTH(date of last day of particular month)</vt:lpstr>
      <vt:lpstr>Absolute Referencing (A cell reference that always fixed )</vt:lpstr>
      <vt:lpstr>Create from selection (automatically create named ranges from the selected cells)</vt:lpstr>
      <vt:lpstr>Cont…</vt:lpstr>
      <vt:lpstr>cont</vt:lpstr>
      <vt:lpstr>Cont..</vt:lpstr>
      <vt:lpstr>cont.</vt:lpstr>
      <vt:lpstr>SUMIFS(Sums cells that match multiple criteria)</vt:lpstr>
      <vt:lpstr>Data Validation (A feature designed to control what a user can enter into a cell)</vt:lpstr>
      <vt:lpstr>Cont..</vt:lpstr>
      <vt:lpstr>CONT</vt:lpstr>
      <vt:lpstr>Edit the name locations (when we add new locations, the dropdown list will automatically updates)</vt:lpstr>
      <vt:lpstr>Dropdown list (base on locations)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Xu</dc:creator>
  <cp:lastModifiedBy>Liu, Xu</cp:lastModifiedBy>
  <cp:revision>57</cp:revision>
  <dcterms:created xsi:type="dcterms:W3CDTF">2021-11-24T02:26:40Z</dcterms:created>
  <dcterms:modified xsi:type="dcterms:W3CDTF">2021-12-08T23:55:48Z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8914ebd-7e6c-4e12-a031-a9906be2db14_Enabled">
    <vt:lpwstr>true</vt:lpwstr>
  </property>
  <property fmtid="{D5CDD505-2E9C-101B-9397-08002B2CF9AE}" pid="3" name="MSIP_Label_88914ebd-7e6c-4e12-a031-a9906be2db14_SetDate">
    <vt:lpwstr>2021-12-08T23:55:48Z</vt:lpwstr>
  </property>
  <property fmtid="{D5CDD505-2E9C-101B-9397-08002B2CF9AE}" pid="4" name="MSIP_Label_88914ebd-7e6c-4e12-a031-a9906be2db14_Method">
    <vt:lpwstr>Standard</vt:lpwstr>
  </property>
  <property fmtid="{D5CDD505-2E9C-101B-9397-08002B2CF9AE}" pid="5" name="MSIP_Label_88914ebd-7e6c-4e12-a031-a9906be2db14_Name">
    <vt:lpwstr>AMD Official Use Only-AIP 2.0</vt:lpwstr>
  </property>
  <property fmtid="{D5CDD505-2E9C-101B-9397-08002B2CF9AE}" pid="6" name="MSIP_Label_88914ebd-7e6c-4e12-a031-a9906be2db14_SiteId">
    <vt:lpwstr>3dd8961f-e488-4e60-8e11-a82d994e183d</vt:lpwstr>
  </property>
  <property fmtid="{D5CDD505-2E9C-101B-9397-08002B2CF9AE}" pid="7" name="MSIP_Label_88914ebd-7e6c-4e12-a031-a9906be2db14_ActionId">
    <vt:lpwstr>bff6c128-afcd-4d39-9a8b-f73955f77f81</vt:lpwstr>
  </property>
  <property fmtid="{D5CDD505-2E9C-101B-9397-08002B2CF9AE}" pid="8" name="MSIP_Label_88914ebd-7e6c-4e12-a031-a9906be2db14_ContentBits">
    <vt:lpwstr>1</vt:lpwstr>
  </property>
</Properties>
</file>